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71" r:id="rId5"/>
    <p:sldId id="272" r:id="rId6"/>
    <p:sldId id="273" r:id="rId7"/>
    <p:sldId id="275" r:id="rId8"/>
    <p:sldId id="268" r:id="rId9"/>
  </p:sldIdLst>
  <p:sldSz cx="12192000" cy="6858000"/>
  <p:notesSz cx="6858000" cy="12192000"/>
  <p:embeddedFontLst>
    <p:embeddedFont>
      <p:font typeface="MiSans" panose="02010600030101010101" charset="-122"/>
      <p:regular r:id="rId11"/>
    </p:embeddedFont>
    <p:embeddedFont>
      <p:font typeface="Cambria Math" panose="02040503050406030204" pitchFamily="18" charset="0"/>
      <p:regular r:id="rId12"/>
    </p:embeddedFont>
    <p:embeddedFont>
      <p:font typeface="等线" panose="02010600030101010101" pitchFamily="2" charset="-122"/>
      <p:regular r:id="rId13"/>
      <p:bold r:id="rId1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1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26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4F69-68FD-708A-9311-F82BE7E2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A082CD-8C94-8800-22A1-18100D3B8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616627-E72B-66D6-BA04-B232EBAA2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6C6B1-0977-AB89-2AFF-EDE7276BE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98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83FDE-1F90-E686-6160-36401A487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9D61B-DB6D-8B91-36BE-34BD7C5F14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6EE58-5B3B-CDCF-F9F2-82F023AC8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A641D-31F3-11AD-1592-18CB41985C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68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F2B93-0BB5-C38F-C748-485DA9A13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B37647-6422-5D10-2FF9-1E69A1424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262CC-1BCA-D2DD-2BAB-4D928C929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1203C-9B17-85A4-8266-869F7715CC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74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08479-88E9-55B9-B9FE-FFF469630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DE1366-D6AB-A511-9463-6AE1E6BD7D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47F2B-9134-2818-13F1-6DD7E3B65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6E133-F5DF-BF2A-A3FA-53AEACA72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25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3-d2tarltnfo2stf9djk2g.png"/>
          <p:cNvPicPr>
            <a:picLocks noChangeAspect="1"/>
          </p:cNvPicPr>
          <p:nvPr/>
        </p:nvPicPr>
        <p:blipFill>
          <a:blip r:embed="rId3"/>
          <a:srcRect l="11651" t="6196" r="5498" b="95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48012" y="4151067"/>
            <a:ext cx="5246834" cy="75477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latin typeface="+mn-ea"/>
              </a:rPr>
              <a:t>汇报人：林银蕊 甘芝清 黄慧雯</a:t>
            </a:r>
          </a:p>
        </p:txBody>
      </p:sp>
      <p:sp>
        <p:nvSpPr>
          <p:cNvPr id="5" name="Text 2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728118" y="6316221"/>
            <a:ext cx="704469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3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188085" y="102870"/>
            <a:ext cx="262890" cy="117030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4907" y="1470462"/>
            <a:ext cx="6201881" cy="21236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</a:t>
            </a:r>
            <a:r>
              <a:rPr lang="en-US" altLang="zh-CN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章 </a:t>
            </a:r>
            <a:r>
              <a:rPr lang="zh-CN" alt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网络层</a:t>
            </a:r>
            <a:endParaRPr lang="en-US" altLang="zh-CN" sz="66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00000"/>
              </a:lnSpc>
            </a:pPr>
            <a:r>
              <a:rPr lang="zh-CN" alt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课后习题讲解</a:t>
            </a:r>
          </a:p>
        </p:txBody>
      </p:sp>
      <p:pic>
        <p:nvPicPr>
          <p:cNvPr id="15" name="Image 2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48012" y="4977146"/>
            <a:ext cx="780106" cy="820784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73113" y="5525261"/>
            <a:ext cx="1131570" cy="81523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7" name="Text 12"/>
          <p:cNvSpPr/>
          <p:nvPr/>
        </p:nvSpPr>
        <p:spPr>
          <a:xfrm>
            <a:off x="734695" y="5018515"/>
            <a:ext cx="1131570" cy="815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01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3262" y="2025650"/>
            <a:ext cx="1408430" cy="8001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44549" y="1925955"/>
            <a:ext cx="2465529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30000"/>
              </a:lnSpc>
            </a:pPr>
            <a:r>
              <a:rPr lang="en-US" sz="6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6600" dirty="0"/>
          </a:p>
        </p:txBody>
      </p:sp>
      <p:sp>
        <p:nvSpPr>
          <p:cNvPr id="5" name="Text 2"/>
          <p:cNvSpPr/>
          <p:nvPr/>
        </p:nvSpPr>
        <p:spPr>
          <a:xfrm>
            <a:off x="844550" y="2692400"/>
            <a:ext cx="2663190" cy="4329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7" name="Image 1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7" name="Text 2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3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2252980" y="4632325"/>
            <a:ext cx="892175" cy="938530"/>
          </a:xfrm>
          <a:prstGeom prst="rect">
            <a:avLst/>
          </a:prstGeom>
        </p:spPr>
      </p:pic>
      <p:sp>
        <p:nvSpPr>
          <p:cNvPr id="29" name="Shape 23"/>
          <p:cNvSpPr/>
          <p:nvPr/>
        </p:nvSpPr>
        <p:spPr>
          <a:xfrm>
            <a:off x="2052955" y="5259070"/>
            <a:ext cx="1294130" cy="93218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30" name="Text 24"/>
          <p:cNvSpPr/>
          <p:nvPr/>
        </p:nvSpPr>
        <p:spPr>
          <a:xfrm>
            <a:off x="2052955" y="5259070"/>
            <a:ext cx="1294130" cy="9321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4" descr="https://kimi-img.moonshot.cn/pub/slides/slides_tmpl/image/25-09-05-17:31:01-d2tarldnfo2stf9djk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841865" y="1183640"/>
            <a:ext cx="1897380" cy="168402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6308742" y="2452161"/>
            <a:ext cx="4260404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54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书本习题题</a:t>
            </a:r>
            <a:endParaRPr lang="en-US" sz="5400" dirty="0"/>
          </a:p>
        </p:txBody>
      </p:sp>
      <p:sp>
        <p:nvSpPr>
          <p:cNvPr id="45" name="Shape 4">
            <a:extLst>
              <a:ext uri="{FF2B5EF4-FFF2-40B4-BE49-F238E27FC236}">
                <a16:creationId xmlns:a16="http://schemas.microsoft.com/office/drawing/2014/main" id="{982A5FC8-C5C5-B2E8-A265-ED99ED045129}"/>
              </a:ext>
            </a:extLst>
          </p:cNvPr>
          <p:cNvSpPr/>
          <p:nvPr/>
        </p:nvSpPr>
        <p:spPr>
          <a:xfrm flipH="1">
            <a:off x="4709608" y="2627895"/>
            <a:ext cx="198756" cy="531417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46" name="Text 25">
            <a:extLst>
              <a:ext uri="{FF2B5EF4-FFF2-40B4-BE49-F238E27FC236}">
                <a16:creationId xmlns:a16="http://schemas.microsoft.com/office/drawing/2014/main" id="{63F1983C-AF36-266A-A04E-7BDDDAEDC8BF}"/>
              </a:ext>
            </a:extLst>
          </p:cNvPr>
          <p:cNvSpPr/>
          <p:nvPr/>
        </p:nvSpPr>
        <p:spPr>
          <a:xfrm>
            <a:off x="5110355" y="2506294"/>
            <a:ext cx="1408429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5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512" y="2864485"/>
            <a:ext cx="6607175" cy="10333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6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书本习</a:t>
            </a:r>
            <a:r>
              <a:rPr lang="en-US" sz="6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</a:t>
            </a:r>
            <a:endParaRPr lang="en-US" sz="60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2939F-E4F1-6D8B-01ED-6EE030FF9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90F43A2B-4BF1-2B32-4936-99EDF47D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F2CA598D-C24E-F2FC-47CC-C245A5A7430C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5F66C3E7-25EC-D29B-01AD-ACEA52E80193}"/>
              </a:ext>
            </a:extLst>
          </p:cNvPr>
          <p:cNvSpPr/>
          <p:nvPr/>
        </p:nvSpPr>
        <p:spPr>
          <a:xfrm>
            <a:off x="685800" y="332105"/>
            <a:ext cx="979995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470866E-E24B-21D6-D8BA-E29209ACD4CF}"/>
              </a:ext>
            </a:extLst>
          </p:cNvPr>
          <p:cNvSpPr/>
          <p:nvPr/>
        </p:nvSpPr>
        <p:spPr>
          <a:xfrm>
            <a:off x="957580" y="603885"/>
            <a:ext cx="979995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书本习题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4-06</a:t>
            </a: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</a:t>
            </a: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地址的特点</a:t>
            </a: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B2E830E5-E62B-ED10-583B-196688ED110F}"/>
              </a:ext>
            </a:extLst>
          </p:cNvPr>
          <p:cNvSpPr/>
          <p:nvPr/>
        </p:nvSpPr>
        <p:spPr>
          <a:xfrm>
            <a:off x="790600" y="2040653"/>
            <a:ext cx="10800038" cy="4485241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8E49FDCA-C6F0-49C6-13A1-620A7AC84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8660"/>
            <a:ext cx="5182870" cy="603885"/>
          </a:xfrm>
          <a:prstGeom prst="rect">
            <a:avLst/>
          </a:prstGeom>
        </p:spPr>
      </p:pic>
      <p:sp>
        <p:nvSpPr>
          <p:cNvPr id="10" name="Text 13">
            <a:extLst>
              <a:ext uri="{FF2B5EF4-FFF2-40B4-BE49-F238E27FC236}">
                <a16:creationId xmlns:a16="http://schemas.microsoft.com/office/drawing/2014/main" id="{EBF27458-6A6A-C65F-4B78-ECF9A275A71F}"/>
              </a:ext>
            </a:extLst>
          </p:cNvPr>
          <p:cNvSpPr/>
          <p:nvPr/>
        </p:nvSpPr>
        <p:spPr>
          <a:xfrm>
            <a:off x="371750" y="1338453"/>
            <a:ext cx="3475320" cy="385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地址的主要特点是什么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?</a:t>
            </a:r>
            <a:endParaRPr lang="en-US" sz="24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99CF8D19-6A8E-BC23-E7AE-2EB96DB6190C}"/>
              </a:ext>
            </a:extLst>
          </p:cNvPr>
          <p:cNvSpPr/>
          <p:nvPr/>
        </p:nvSpPr>
        <p:spPr>
          <a:xfrm>
            <a:off x="1091396" y="1971992"/>
            <a:ext cx="10198445" cy="4334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IP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地址具有以下一些重要特点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(1)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每一个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IP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地址都由</a:t>
            </a:r>
            <a:r>
              <a:rPr lang="zh-CN" altLang="en-US" sz="20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网络前缀和主机号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两部分组成。从这个意义上说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,IP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地址是一种分等级的地址结构。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(2)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实际上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IP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地址是标志一个主机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或路由器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和一条链路的接口。换言之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,IP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地址并不仅仅指明一个主机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同时还指明了主机所连接到的网络。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(3)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按照互联网的观点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一个网络是指具有相同网络前缀的主机的集合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因此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用转发器或网桥连接起来的若干个局域网仍为一个网络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因为这些局域网都具有同样的网络前缀。具有不同网络前缀的局域网必须使用路由器进行互连。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(4)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在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IP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地址中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所有分配到网络前缀的网络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不管是范围很小的局域网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还是可能覆盖很大地理范围的广域网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都是平等的。</a:t>
            </a:r>
          </a:p>
        </p:txBody>
      </p:sp>
    </p:spTree>
    <p:extLst>
      <p:ext uri="{BB962C8B-B14F-4D97-AF65-F5344CB8AC3E}">
        <p14:creationId xmlns:p14="http://schemas.microsoft.com/office/powerpoint/2010/main" val="3579126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C534F-2FC2-FACD-9384-ECE0794D6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4295A154-DECE-70F6-ED41-C05155CD7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C0B49D5E-E46D-D811-2383-72BFEBF3EABD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163E93C-699B-2547-1768-24A831281A12}"/>
              </a:ext>
            </a:extLst>
          </p:cNvPr>
          <p:cNvSpPr/>
          <p:nvPr/>
        </p:nvSpPr>
        <p:spPr>
          <a:xfrm>
            <a:off x="957580" y="603885"/>
            <a:ext cx="979995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书本习题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二进制运算方法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ABAE413D-2A5A-B4A5-79FE-87AE0A028F1D}"/>
              </a:ext>
            </a:extLst>
          </p:cNvPr>
          <p:cNvSpPr/>
          <p:nvPr/>
        </p:nvSpPr>
        <p:spPr>
          <a:xfrm>
            <a:off x="-792480" y="1187451"/>
            <a:ext cx="12383116" cy="5144769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34FEB464-EE1B-29AD-89E1-6E60E55EC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88660"/>
            <a:ext cx="11079456" cy="1290929"/>
          </a:xfrm>
          <a:prstGeom prst="rect">
            <a:avLst/>
          </a:prstGeom>
        </p:spPr>
      </p:pic>
      <p:sp>
        <p:nvSpPr>
          <p:cNvPr id="6" name="Text 13">
            <a:extLst>
              <a:ext uri="{FF2B5EF4-FFF2-40B4-BE49-F238E27FC236}">
                <a16:creationId xmlns:a16="http://schemas.microsoft.com/office/drawing/2014/main" id="{E6CE2CC5-E9A9-4BB7-ACBF-843DC7FCF325}"/>
              </a:ext>
            </a:extLst>
          </p:cNvPr>
          <p:cNvSpPr/>
          <p:nvPr/>
        </p:nvSpPr>
        <p:spPr>
          <a:xfrm>
            <a:off x="123567" y="1307224"/>
            <a:ext cx="10008974" cy="1172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数据报使用固定首部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其各字段的具体数值如图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T-4-11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所示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除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地址外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均为十进制形式表示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。试用二进制运算方法计算应当写入到首部检验和字段中 的数值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用二进制形式表示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2400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CE5C94C-ACFA-670B-F663-2B4BE13DF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367251"/>
              </p:ext>
            </p:extLst>
          </p:nvPr>
        </p:nvGraphicFramePr>
        <p:xfrm>
          <a:off x="60960" y="2514600"/>
          <a:ext cx="4680000" cy="125730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936000">
                  <a:extLst>
                    <a:ext uri="{9D8B030D-6E8A-4147-A177-3AD203B41FA5}">
                      <a16:colId xmlns:a16="http://schemas.microsoft.com/office/drawing/2014/main" val="3754318033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430534371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706318418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160150124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9465853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4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5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0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28</a:t>
                      </a:r>
                      <a:endParaRPr lang="zh-CN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4040"/>
                  </a:ext>
                </a:extLst>
              </a:tr>
              <a:tr h="21600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</a:t>
                      </a:r>
                      <a:endParaRPr lang="zh-CN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0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0</a:t>
                      </a:r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011456"/>
                  </a:ext>
                </a:extLst>
              </a:tr>
              <a:tr h="21600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4</a:t>
                      </a:r>
                      <a:endParaRPr lang="zh-CN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17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050" dirty="0"/>
                        <a:t>首部检验和（待计算后写出）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599841"/>
                  </a:ext>
                </a:extLst>
              </a:tr>
              <a:tr h="216000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10.12.14.5</a:t>
                      </a:r>
                      <a:endParaRPr lang="zh-CN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307116"/>
                  </a:ext>
                </a:extLst>
              </a:tr>
              <a:tr h="216000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12.6.7.9</a:t>
                      </a:r>
                      <a:endParaRPr lang="zh-CN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732342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A0DDC928-0015-C0B4-9C15-3E20C31B5DA0}"/>
              </a:ext>
            </a:extLst>
          </p:cNvPr>
          <p:cNvSpPr txBox="1"/>
          <p:nvPr/>
        </p:nvSpPr>
        <p:spPr>
          <a:xfrm>
            <a:off x="189234" y="3783667"/>
            <a:ext cx="40062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图</a:t>
            </a:r>
            <a:r>
              <a:rPr lang="en-US" altLang="zh-CN" sz="1050" dirty="0"/>
              <a:t>T-4-11IP</a:t>
            </a:r>
            <a:r>
              <a:rPr lang="zh-CN" altLang="en-US" sz="1050" dirty="0"/>
              <a:t>数据报首部各字段的数值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19CEF-5BDE-3C75-A6C5-BF3E3D040FE2}"/>
              </a:ext>
            </a:extLst>
          </p:cNvPr>
          <p:cNvSpPr txBox="1"/>
          <p:nvPr/>
        </p:nvSpPr>
        <p:spPr>
          <a:xfrm>
            <a:off x="123567" y="4067350"/>
            <a:ext cx="777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解答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把以上的数据写成二进制数字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按每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位对齐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然后计算</a:t>
            </a:r>
            <a:r>
              <a:rPr lang="zh-CN" altLang="en-US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反码运算的和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</p:txBody>
      </p:sp>
      <p:pic>
        <p:nvPicPr>
          <p:cNvPr id="14" name="图片 13" descr="表格&#10;&#10;AI 生成的内容可能不正确。">
            <a:extLst>
              <a:ext uri="{FF2B5EF4-FFF2-40B4-BE49-F238E27FC236}">
                <a16:creationId xmlns:a16="http://schemas.microsoft.com/office/drawing/2014/main" id="{A6E6790E-EA42-06FB-1506-8FF82FE31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672" y="2097867"/>
            <a:ext cx="3610479" cy="328658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1F73CC3-6869-4E60-DD45-0C35EC56B212}"/>
              </a:ext>
            </a:extLst>
          </p:cNvPr>
          <p:cNvSpPr txBox="1"/>
          <p:nvPr/>
        </p:nvSpPr>
        <p:spPr>
          <a:xfrm>
            <a:off x="123567" y="4368789"/>
            <a:ext cx="10865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本题只要仔细一些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就不会算错。但务请</a:t>
            </a:r>
            <a:r>
              <a:rPr lang="zh-CN" altLang="en-US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注意进位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例如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最低位相加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一共有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相加后得二进制的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100,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把最低位的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写下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作为和的最低位。进位中的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不必管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进位中的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要与右边第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位相加。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右边第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位相加时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只有一个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相加后得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没有进位。把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写在右边第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位上。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右边第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位相加时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共有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和一个进位的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即总共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相加后得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101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把这个和最右边的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写在和的右边第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位上。进位的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应当与右边第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位的数字相加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等等。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1756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2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8FA3D-D2AB-AC6D-2ECB-E1F27CED2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F99664FA-75A4-BBB2-466B-FB8C7787B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5866953F-534D-541D-0AEA-8430C07A7EEE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52976013-0B3D-12CF-DDF3-4F29D8D0C627}"/>
              </a:ext>
            </a:extLst>
          </p:cNvPr>
          <p:cNvSpPr/>
          <p:nvPr/>
        </p:nvSpPr>
        <p:spPr>
          <a:xfrm>
            <a:off x="957580" y="603885"/>
            <a:ext cx="979995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书本习题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4-22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：网络</a:t>
            </a: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地址聚合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76261314-B683-7EB1-AD9C-766B89DA8E0D}"/>
              </a:ext>
            </a:extLst>
          </p:cNvPr>
          <p:cNvSpPr/>
          <p:nvPr/>
        </p:nvSpPr>
        <p:spPr>
          <a:xfrm>
            <a:off x="855214" y="2101131"/>
            <a:ext cx="10800038" cy="4485241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9BC38D10-F856-766B-81AA-A37253989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88660"/>
            <a:ext cx="8468497" cy="1966432"/>
          </a:xfrm>
          <a:prstGeom prst="rect">
            <a:avLst/>
          </a:prstGeom>
        </p:spPr>
      </p:pic>
      <p:sp>
        <p:nvSpPr>
          <p:cNvPr id="6" name="Text 13">
            <a:extLst>
              <a:ext uri="{FF2B5EF4-FFF2-40B4-BE49-F238E27FC236}">
                <a16:creationId xmlns:a16="http://schemas.microsoft.com/office/drawing/2014/main" id="{1FD09EF2-985A-3633-04AB-EBFEDB5982D9}"/>
              </a:ext>
            </a:extLst>
          </p:cNvPr>
          <p:cNvSpPr/>
          <p:nvPr/>
        </p:nvSpPr>
        <p:spPr>
          <a:xfrm>
            <a:off x="371750" y="1338453"/>
            <a:ext cx="6762218" cy="1889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有如下的</a:t>
            </a:r>
            <a:r>
              <a:rPr lang="en-US" altLang="zh-CN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</a:t>
            </a:r>
            <a:r>
              <a:rPr lang="en-US" altLang="zh-CN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/24</a:t>
            </a:r>
            <a:r>
              <a:rPr lang="zh-CN" alt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地址块</a:t>
            </a:r>
            <a:r>
              <a:rPr lang="en-US" altLang="zh-CN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试进行最大可能的聚合。</a:t>
            </a:r>
            <a:endParaRPr lang="en-US" altLang="zh-CN" sz="2400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00000"/>
              </a:lnSpc>
            </a:pPr>
            <a:r>
              <a:rPr lang="en-US" sz="2400" dirty="0"/>
              <a:t>212.56.132.0/24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212.56.133.0/24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212.56.134.0/24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212.56.135.0/24</a:t>
            </a: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9594A4D8-5932-B2C4-BFF0-B5E9ECE4F08A}"/>
              </a:ext>
            </a:extLst>
          </p:cNvPr>
          <p:cNvSpPr/>
          <p:nvPr/>
        </p:nvSpPr>
        <p:spPr>
          <a:xfrm>
            <a:off x="1044452" y="3155092"/>
            <a:ext cx="10292334" cy="35446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解答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: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这几个地址块的前面两个字节都一样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因此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只需要</a:t>
            </a:r>
            <a:r>
              <a:rPr lang="zh-CN" altLang="en-US" sz="20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比较第三个字节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212.56.132.0/24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的第三个字节的二进制表示是</a:t>
            </a:r>
            <a:r>
              <a:rPr lang="en-US" altLang="zh-CN" sz="2000" b="1" u="sng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100001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00;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 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212.56.133.0/24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的第三个字节的二进制表示是</a:t>
            </a:r>
            <a:r>
              <a:rPr lang="en-US" altLang="zh-CN" sz="2000" b="1" u="sng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100001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01;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212.56.134.0/24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的第三个字节的二进制表示是</a:t>
            </a:r>
            <a:r>
              <a:rPr lang="en-US" altLang="zh-CN" sz="2000" b="1" u="sng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100001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10;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 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212.56.135.0/24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的第三个字节的二进制表示是</a:t>
            </a:r>
            <a:r>
              <a:rPr lang="en-US" altLang="zh-CN" sz="2000" b="1" u="sng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100001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可以看出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第三个字节仅</a:t>
            </a:r>
            <a:r>
              <a:rPr lang="zh-CN" altLang="en-US" sz="20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最后</a:t>
            </a:r>
            <a:r>
              <a:rPr lang="en-US" altLang="zh-CN" sz="20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2</a:t>
            </a:r>
            <a:r>
              <a:rPr lang="zh-CN" altLang="en-US" sz="20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位不一样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而前面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6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位都是相同的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用粗体字加下画线来表示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。这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个地址块的共同前缀是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22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位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:1101010000110000</a:t>
            </a: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最大可能的聚合的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CIDR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地址块是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:212.56.132.0/22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12509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A75B0-76DB-DF43-7A4D-3199C61DB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7B7C6C37-23EC-624B-1FA1-383A6874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10A66EE6-ABE9-63F2-85F1-9E97242161B3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8BD18D0-8D58-687C-33A3-058F8B99A0FB}"/>
              </a:ext>
            </a:extLst>
          </p:cNvPr>
          <p:cNvSpPr/>
          <p:nvPr/>
        </p:nvSpPr>
        <p:spPr>
          <a:xfrm>
            <a:off x="957580" y="603885"/>
            <a:ext cx="979995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书本习题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4-37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路由器距离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6E30CE8D-998E-1C93-E8B0-0F6585712FC1}"/>
              </a:ext>
            </a:extLst>
          </p:cNvPr>
          <p:cNvSpPr/>
          <p:nvPr/>
        </p:nvSpPr>
        <p:spPr>
          <a:xfrm>
            <a:off x="528533" y="1096835"/>
            <a:ext cx="11056701" cy="5398922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FF2B1032-CD8C-3D01-B21C-74E267586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88660"/>
            <a:ext cx="11532974" cy="1966432"/>
          </a:xfrm>
          <a:prstGeom prst="rect">
            <a:avLst/>
          </a:prstGeom>
        </p:spPr>
      </p:pic>
      <p:sp>
        <p:nvSpPr>
          <p:cNvPr id="6" name="Text 13">
            <a:extLst>
              <a:ext uri="{FF2B5EF4-FFF2-40B4-BE49-F238E27FC236}">
                <a16:creationId xmlns:a16="http://schemas.microsoft.com/office/drawing/2014/main" id="{1695D779-4C73-E686-1865-2B3649B4BA25}"/>
              </a:ext>
            </a:extLst>
          </p:cNvPr>
          <p:cNvSpPr/>
          <p:nvPr/>
        </p:nvSpPr>
        <p:spPr>
          <a:xfrm>
            <a:off x="371749" y="1338453"/>
            <a:ext cx="11441309" cy="1889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/>
            <a:r>
              <a:rPr lang="zh-CN" alt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假定网络中的路由器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的路由表有如下的项目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这三列分别表示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</a:t>
            </a:r>
            <a:r>
              <a:rPr lang="zh-CN" alt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目的网络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""</a:t>
            </a:r>
            <a:r>
              <a:rPr lang="zh-CN" alt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距 离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</a:t>
            </a:r>
            <a:r>
              <a:rPr lang="zh-CN" alt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</a:t>
            </a:r>
            <a:r>
              <a:rPr lang="zh-CN" alt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下一跳路由器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3">
                <a:extLst>
                  <a:ext uri="{FF2B5EF4-FFF2-40B4-BE49-F238E27FC236}">
                    <a16:creationId xmlns:a16="http://schemas.microsoft.com/office/drawing/2014/main" id="{994313E5-9C22-FA05-B826-40745BA59D84}"/>
                  </a:ext>
                </a:extLst>
              </p:cNvPr>
              <p:cNvSpPr/>
              <p:nvPr/>
            </p:nvSpPr>
            <p:spPr>
              <a:xfrm>
                <a:off x="957580" y="4251927"/>
                <a:ext cx="5591501" cy="170986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20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解答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:</a:t>
                </a:r>
              </a:p>
              <a:p>
                <a:pPr lvl="0">
                  <a:lnSpc>
                    <a:spcPct val="130000"/>
                  </a:lnSpc>
                </a:pPr>
                <a:r>
                  <a:rPr lang="zh-CN" altLang="en-US" sz="20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先把收到的路由信息中的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"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距离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"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加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1:</a:t>
                </a:r>
              </a:p>
              <a:p>
                <a:pPr lvl="0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N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 5</a:t>
                </a:r>
              </a:p>
              <a:p>
                <a:pPr lvl="0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N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0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 9</a:t>
                </a:r>
              </a:p>
              <a:p>
                <a:pPr lvl="0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N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6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en-US" altLang="zh-CN" sz="20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 5</a:t>
                </a:r>
              </a:p>
              <a:p>
                <a:pPr lvl="0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N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altLang="zh-CN" sz="20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 4</a:t>
                </a:r>
              </a:p>
              <a:p>
                <a:pPr lvl="0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N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altLang="zh-CN" sz="20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 6</a:t>
                </a:r>
              </a:p>
              <a:p>
                <a:pPr lvl="0">
                  <a:lnSpc>
                    <a:spcPct val="130000"/>
                  </a:lnSpc>
                </a:pPr>
                <a:endParaRPr lang="en-US" altLang="zh-CN" sz="20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Noto Sans SC" pitchFamily="34" charset="-120"/>
                </a:endParaRPr>
              </a:p>
              <a:p>
                <a:pPr lvl="0">
                  <a:lnSpc>
                    <a:spcPct val="130000"/>
                  </a:lnSpc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Noto Sans SC" pitchFamily="34" charset="-120"/>
                </a:endParaRPr>
              </a:p>
            </p:txBody>
          </p:sp>
        </mc:Choice>
        <mc:Fallback xmlns="">
          <p:sp>
            <p:nvSpPr>
              <p:cNvPr id="7" name="Text 3">
                <a:extLst>
                  <a:ext uri="{FF2B5EF4-FFF2-40B4-BE49-F238E27FC236}">
                    <a16:creationId xmlns:a16="http://schemas.microsoft.com/office/drawing/2014/main" id="{994313E5-9C22-FA05-B826-40745BA59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80" y="4251927"/>
                <a:ext cx="5591501" cy="1709869"/>
              </a:xfrm>
              <a:prstGeom prst="rect">
                <a:avLst/>
              </a:prstGeom>
              <a:blipFill>
                <a:blip r:embed="rId5"/>
                <a:stretch>
                  <a:fillRect l="-2726" t="-54804" b="-15302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图片包含 表格&#10;&#10;AI 生成的内容可能不正确。">
            <a:extLst>
              <a:ext uri="{FF2B5EF4-FFF2-40B4-BE49-F238E27FC236}">
                <a16:creationId xmlns:a16="http://schemas.microsoft.com/office/drawing/2014/main" id="{9A9F07B0-CC78-9CE3-BEF8-F9A9A1B83F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9358"/>
          <a:stretch>
            <a:fillRect/>
          </a:stretch>
        </p:blipFill>
        <p:spPr>
          <a:xfrm>
            <a:off x="177365" y="2001853"/>
            <a:ext cx="4286318" cy="938248"/>
          </a:xfrm>
          <a:prstGeom prst="rect">
            <a:avLst/>
          </a:prstGeom>
        </p:spPr>
      </p:pic>
      <p:pic>
        <p:nvPicPr>
          <p:cNvPr id="11" name="图片 10" descr="图片包含 表格&#10;&#10;AI 生成的内容可能不正确。">
            <a:extLst>
              <a:ext uri="{FF2B5EF4-FFF2-40B4-BE49-F238E27FC236}">
                <a16:creationId xmlns:a16="http://schemas.microsoft.com/office/drawing/2014/main" id="{BBC62C3D-2926-D541-8009-0019DE32B9E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5700" r="16940"/>
          <a:stretch>
            <a:fillRect/>
          </a:stretch>
        </p:blipFill>
        <p:spPr>
          <a:xfrm>
            <a:off x="4616870" y="1821760"/>
            <a:ext cx="4367180" cy="1234047"/>
          </a:xfrm>
          <a:prstGeom prst="rect">
            <a:avLst/>
          </a:prstGeom>
        </p:spPr>
      </p:pic>
      <p:pic>
        <p:nvPicPr>
          <p:cNvPr id="15" name="图片 14" descr="图片包含 工程绘图&#10;&#10;AI 生成的内容可能不正确。">
            <a:extLst>
              <a:ext uri="{FF2B5EF4-FFF2-40B4-BE49-F238E27FC236}">
                <a16:creationId xmlns:a16="http://schemas.microsoft.com/office/drawing/2014/main" id="{67145204-A27D-5AB1-4888-77D4C5207A1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046" t="5532" r="1237"/>
          <a:stretch>
            <a:fillRect/>
          </a:stretch>
        </p:blipFill>
        <p:spPr>
          <a:xfrm>
            <a:off x="5005771" y="4160385"/>
            <a:ext cx="6469537" cy="22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41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23-d2tarqtnfo2stf9djkm0.jpg"/>
          <p:cNvPicPr>
            <a:picLocks noChangeAspect="1"/>
          </p:cNvPicPr>
          <p:nvPr/>
        </p:nvPicPr>
        <p:blipFill>
          <a:blip r:embed="rId3"/>
          <a:srcRect t="104" b="104"/>
          <a:stretch/>
        </p:blipFill>
        <p:spPr>
          <a:xfrm flipH="1"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527665" y="365125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856615" y="5796915"/>
            <a:ext cx="363283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941909" y="4429709"/>
            <a:ext cx="5154091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汇报人：林银蕊 甘芝清 黄慧雯</a:t>
            </a:r>
          </a:p>
        </p:txBody>
      </p:sp>
      <p:sp>
        <p:nvSpPr>
          <p:cNvPr id="14" name="Text 10"/>
          <p:cNvSpPr/>
          <p:nvPr/>
        </p:nvSpPr>
        <p:spPr>
          <a:xfrm>
            <a:off x="693356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Shape 11"/>
          <p:cNvSpPr/>
          <p:nvPr/>
        </p:nvSpPr>
        <p:spPr>
          <a:xfrm>
            <a:off x="2051663" y="5982681"/>
            <a:ext cx="6486525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Shape 12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9-05-17:31:23-d2tarqtnfo2stf9djkm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805" y="1319530"/>
            <a:ext cx="3823335" cy="42278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738</Words>
  <Application>Microsoft Office PowerPoint</Application>
  <PresentationFormat>宽屏</PresentationFormat>
  <Paragraphs>73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Calibri</vt:lpstr>
      <vt:lpstr>Cambria Math</vt:lpstr>
      <vt:lpstr>Arial</vt:lpstr>
      <vt:lpstr>MiSans</vt:lpstr>
      <vt:lpstr>宋体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概述习题讲解</dc:title>
  <dc:subject>第1章 概述习题讲解</dc:subject>
  <dc:creator>Kimi</dc:creator>
  <cp:lastModifiedBy>yier gan</cp:lastModifiedBy>
  <cp:revision>34</cp:revision>
  <dcterms:created xsi:type="dcterms:W3CDTF">2025-12-03T01:33:56Z</dcterms:created>
  <dcterms:modified xsi:type="dcterms:W3CDTF">2025-12-27T12:47:50Z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{"Label":"第1章 概述习题讲解","ContentProducer":"001191110108MACG2KBH8F10000","ProduceID":"d4np39ptoom42qb1fqqg","ReservedCode1":"","ContentPropagator":"001191110108MACG2KBH8F20000","PropagateID":"d4np39ptoom42qb1fqqg","ReservedCode2":""}</vt:lpwstr>
  </property>
</Properties>
</file>